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75"/>
  </p:notesMasterIdLst>
  <p:sldIdLst>
    <p:sldId id="256" r:id="rId2"/>
    <p:sldId id="266" r:id="rId3"/>
    <p:sldId id="267" r:id="rId4"/>
    <p:sldId id="257" r:id="rId5"/>
    <p:sldId id="263" r:id="rId6"/>
    <p:sldId id="265" r:id="rId7"/>
    <p:sldId id="264" r:id="rId8"/>
    <p:sldId id="262" r:id="rId9"/>
    <p:sldId id="273" r:id="rId10"/>
    <p:sldId id="280" r:id="rId11"/>
    <p:sldId id="279" r:id="rId12"/>
    <p:sldId id="274" r:id="rId13"/>
    <p:sldId id="281" r:id="rId14"/>
    <p:sldId id="282" r:id="rId15"/>
    <p:sldId id="298" r:id="rId16"/>
    <p:sldId id="276" r:id="rId17"/>
    <p:sldId id="293" r:id="rId18"/>
    <p:sldId id="300" r:id="rId19"/>
    <p:sldId id="330" r:id="rId20"/>
    <p:sldId id="294" r:id="rId21"/>
    <p:sldId id="275" r:id="rId22"/>
    <p:sldId id="334" r:id="rId23"/>
    <p:sldId id="285" r:id="rId24"/>
    <p:sldId id="277" r:id="rId25"/>
    <p:sldId id="295" r:id="rId26"/>
    <p:sldId id="299" r:id="rId27"/>
    <p:sldId id="327" r:id="rId28"/>
    <p:sldId id="325" r:id="rId29"/>
    <p:sldId id="323" r:id="rId30"/>
    <p:sldId id="324" r:id="rId31"/>
    <p:sldId id="326" r:id="rId32"/>
    <p:sldId id="296" r:id="rId33"/>
    <p:sldId id="303" r:id="rId34"/>
    <p:sldId id="335" r:id="rId35"/>
    <p:sldId id="297" r:id="rId36"/>
    <p:sldId id="328" r:id="rId37"/>
    <p:sldId id="301" r:id="rId38"/>
    <p:sldId id="283" r:id="rId39"/>
    <p:sldId id="260" r:id="rId40"/>
    <p:sldId id="278" r:id="rId41"/>
    <p:sldId id="284" r:id="rId42"/>
    <p:sldId id="289" r:id="rId43"/>
    <p:sldId id="290" r:id="rId44"/>
    <p:sldId id="291" r:id="rId45"/>
    <p:sldId id="286" r:id="rId46"/>
    <p:sldId id="287" r:id="rId47"/>
    <p:sldId id="288" r:id="rId48"/>
    <p:sldId id="292" r:id="rId49"/>
    <p:sldId id="336" r:id="rId50"/>
    <p:sldId id="319" r:id="rId51"/>
    <p:sldId id="322" r:id="rId52"/>
    <p:sldId id="331" r:id="rId53"/>
    <p:sldId id="302" r:id="rId54"/>
    <p:sldId id="259" r:id="rId55"/>
    <p:sldId id="305" r:id="rId56"/>
    <p:sldId id="306" r:id="rId57"/>
    <p:sldId id="321" r:id="rId58"/>
    <p:sldId id="308" r:id="rId59"/>
    <p:sldId id="309" r:id="rId60"/>
    <p:sldId id="332" r:id="rId61"/>
    <p:sldId id="333" r:id="rId62"/>
    <p:sldId id="310" r:id="rId63"/>
    <p:sldId id="311" r:id="rId64"/>
    <p:sldId id="312" r:id="rId65"/>
    <p:sldId id="313" r:id="rId66"/>
    <p:sldId id="337" r:id="rId67"/>
    <p:sldId id="338" r:id="rId68"/>
    <p:sldId id="314" r:id="rId69"/>
    <p:sldId id="315" r:id="rId70"/>
    <p:sldId id="316" r:id="rId71"/>
    <p:sldId id="317" r:id="rId72"/>
    <p:sldId id="318" r:id="rId73"/>
    <p:sldId id="261" r:id="rId7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3300"/>
    <a:srgbClr val="CC9900"/>
    <a:srgbClr val="996633"/>
    <a:srgbClr val="F7F3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843"/>
    <p:restoredTop sz="95765"/>
  </p:normalViewPr>
  <p:slideViewPr>
    <p:cSldViewPr snapToGrid="0" snapToObjects="1">
      <p:cViewPr varScale="1">
        <p:scale>
          <a:sx n="83" d="100"/>
          <a:sy n="83" d="100"/>
        </p:scale>
        <p:origin x="893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A9345C-477E-45D7-96FB-D49D748CDC55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DAFFBB-A9B0-480F-A27F-16C54DA83A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8826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DAFFBB-A9B0-480F-A27F-16C54DA83A40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5334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908300" y="1993899"/>
            <a:ext cx="5867400" cy="1160463"/>
          </a:xfrm>
        </p:spPr>
        <p:txBody>
          <a:bodyPr anchor="b">
            <a:normAutofit/>
          </a:bodyPr>
          <a:lstStyle>
            <a:lvl1pPr algn="r">
              <a:defRPr sz="3600" b="0" i="0"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130800" y="3154362"/>
            <a:ext cx="3644900" cy="576262"/>
          </a:xfrm>
        </p:spPr>
        <p:txBody>
          <a:bodyPr>
            <a:normAutofit/>
          </a:bodyPr>
          <a:lstStyle>
            <a:lvl1pPr marL="0" indent="0" algn="r">
              <a:buNone/>
              <a:defRPr sz="2400" b="0" i="0" baseline="0"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add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4393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390527"/>
            <a:ext cx="7886700" cy="1082674"/>
          </a:xfrm>
        </p:spPr>
        <p:txBody>
          <a:bodyPr>
            <a:normAutofit/>
          </a:bodyPr>
          <a:lstStyle>
            <a:lvl1pPr>
              <a:defRPr sz="3600" b="0" i="0"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228600" indent="-228600">
              <a:buClr>
                <a:srgbClr val="C92235"/>
              </a:buClr>
              <a:buSzPct val="100000"/>
              <a:buFont typeface="Arial" charset="0"/>
              <a:buChar char="•"/>
              <a:defRPr sz="2400" b="0" i="0">
                <a:latin typeface="Arial" charset="0"/>
                <a:ea typeface="Arial" charset="0"/>
                <a:cs typeface="Arial" charset="0"/>
              </a:defRPr>
            </a:lvl1pPr>
            <a:lvl2pPr marL="685800" indent="-228600">
              <a:buClr>
                <a:srgbClr val="8A8B8A"/>
              </a:buClr>
              <a:buFont typeface="Arial" charset="0"/>
              <a:buChar char="•"/>
              <a:defRPr sz="2000" b="0" i="0">
                <a:latin typeface="Arial" charset="0"/>
                <a:ea typeface="Arial" charset="0"/>
                <a:cs typeface="Arial" charset="0"/>
              </a:defRPr>
            </a:lvl2pPr>
          </a:lstStyle>
          <a:p>
            <a:pPr lvl="0"/>
            <a:r>
              <a:rPr lang="en-US" dirty="0" smtClean="0"/>
              <a:t>Click to add text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1600" y="6303963"/>
            <a:ext cx="1159397" cy="385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0140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912938" y="2755981"/>
            <a:ext cx="5461000" cy="1011077"/>
          </a:xfrm>
        </p:spPr>
        <p:txBody>
          <a:bodyPr anchor="b">
            <a:normAutofit/>
          </a:bodyPr>
          <a:lstStyle>
            <a:lvl1pPr algn="ctr">
              <a:defRPr sz="3600" baseline="0">
                <a:solidFill>
                  <a:srgbClr val="F7F3E5"/>
                </a:solidFill>
              </a:defRPr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088482" y="3903665"/>
            <a:ext cx="2932112" cy="706436"/>
          </a:xfrm>
        </p:spPr>
        <p:txBody>
          <a:bodyPr/>
          <a:lstStyle>
            <a:lvl1pPr marL="0" indent="0" algn="ctr">
              <a:buNone/>
              <a:defRPr sz="2400" b="0" i="0">
                <a:solidFill>
                  <a:srgbClr val="F7F3E5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add subtitle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2186" y="12192000"/>
            <a:ext cx="3756706" cy="150268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01705" y="12531248"/>
            <a:ext cx="2822468" cy="112898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34586" y="12344400"/>
            <a:ext cx="3756706" cy="150268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4839" y="6342063"/>
            <a:ext cx="1159397" cy="385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85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Lef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43668"/>
            <a:ext cx="788670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28650" y="1825625"/>
            <a:ext cx="3886200" cy="4351338"/>
          </a:xfrm>
        </p:spPr>
        <p:txBody>
          <a:bodyPr/>
          <a:lstStyle>
            <a:lvl1pPr>
              <a:buClr>
                <a:srgbClr val="C92235"/>
              </a:buClr>
              <a:defRPr sz="2400" b="0" i="0">
                <a:latin typeface="Calibri Light" charset="0"/>
                <a:ea typeface="Calibri Light" charset="0"/>
                <a:cs typeface="Calibri Light" charset="0"/>
              </a:defRPr>
            </a:lvl1pPr>
            <a:lvl2pPr>
              <a:buClr>
                <a:srgbClr val="8A8B8A"/>
              </a:buClr>
              <a:defRPr sz="2000" b="0" i="0">
                <a:latin typeface="Calibri Light" charset="0"/>
                <a:ea typeface="Calibri Light" charset="0"/>
                <a:cs typeface="Calibri Light" charset="0"/>
              </a:defRPr>
            </a:lvl2pPr>
          </a:lstStyle>
          <a:p>
            <a:pPr lvl="0"/>
            <a:r>
              <a:rPr lang="en-US" dirty="0" smtClean="0"/>
              <a:t>Click to add text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0" hasCustomPrompt="1"/>
          </p:nvPr>
        </p:nvSpPr>
        <p:spPr>
          <a:xfrm>
            <a:off x="4622800" y="1825625"/>
            <a:ext cx="3892550" cy="4351338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 smtClean="0"/>
              <a:t>Insert photo here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2186" y="12192000"/>
            <a:ext cx="3756706" cy="150268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34586" y="12344400"/>
            <a:ext cx="3756706" cy="150268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86986" y="12496800"/>
            <a:ext cx="3756706" cy="150268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1600" y="6303963"/>
            <a:ext cx="1159397" cy="385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3551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Righ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6368"/>
            <a:ext cx="788670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</a:t>
            </a:r>
            <a:r>
              <a:rPr lang="en-US" smtClean="0"/>
              <a:t>add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629150" y="1851025"/>
            <a:ext cx="3886200" cy="4351338"/>
          </a:xfrm>
        </p:spPr>
        <p:txBody>
          <a:bodyPr/>
          <a:lstStyle>
            <a:lvl1pPr>
              <a:buClr>
                <a:srgbClr val="C92235"/>
              </a:buClr>
              <a:defRPr sz="2400" b="0" i="0">
                <a:latin typeface="Calibri Light" charset="0"/>
                <a:ea typeface="Calibri Light" charset="0"/>
                <a:cs typeface="Calibri Light" charset="0"/>
              </a:defRPr>
            </a:lvl1pPr>
            <a:lvl2pPr>
              <a:buClr>
                <a:srgbClr val="8A8B8A"/>
              </a:buClr>
              <a:defRPr sz="2000" b="0" i="0">
                <a:latin typeface="Calibri Light" charset="0"/>
                <a:ea typeface="Calibri Light" charset="0"/>
                <a:cs typeface="Calibri Light" charset="0"/>
              </a:defRPr>
            </a:lvl2pPr>
          </a:lstStyle>
          <a:p>
            <a:pPr lvl="0"/>
            <a:r>
              <a:rPr lang="en-US" dirty="0" smtClean="0"/>
              <a:t>Click to add text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 hasCustomPrompt="1"/>
          </p:nvPr>
        </p:nvSpPr>
        <p:spPr>
          <a:xfrm>
            <a:off x="628650" y="1851025"/>
            <a:ext cx="3854450" cy="4351338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 smtClean="0"/>
              <a:t>Insert photo here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1600" y="6303963"/>
            <a:ext cx="1159397" cy="385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6745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th 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90550" y="807677"/>
            <a:ext cx="7886700" cy="659535"/>
          </a:xfrm>
        </p:spPr>
        <p:txBody>
          <a:bodyPr/>
          <a:lstStyle/>
          <a:p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0" hasCustomPrompt="1"/>
          </p:nvPr>
        </p:nvSpPr>
        <p:spPr>
          <a:xfrm>
            <a:off x="577850" y="1625600"/>
            <a:ext cx="7886700" cy="4826000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 smtClean="0"/>
              <a:t>Insert photo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60191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Pho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 hasCustomPrompt="1"/>
          </p:nvPr>
        </p:nvSpPr>
        <p:spPr>
          <a:xfrm>
            <a:off x="584200" y="584200"/>
            <a:ext cx="7924800" cy="5715000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 smtClean="0"/>
              <a:t>Insert photo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2110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th Side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102536" y="2425700"/>
            <a:ext cx="3016064" cy="571500"/>
          </a:xfrm>
        </p:spPr>
        <p:txBody>
          <a:bodyPr anchor="b">
            <a:normAutofit/>
          </a:bodyPr>
          <a:lstStyle>
            <a:lvl1pPr algn="ctr">
              <a:defRPr sz="2800" baseline="0"/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144022" y="3086100"/>
            <a:ext cx="2949178" cy="939800"/>
          </a:xfrm>
        </p:spPr>
        <p:txBody>
          <a:bodyPr/>
          <a:lstStyle>
            <a:lvl1pPr marL="0" indent="0">
              <a:buNone/>
              <a:defRPr sz="1600" baseline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 smtClean="0"/>
              <a:t>Click to </a:t>
            </a:r>
            <a:r>
              <a:rPr lang="en-US" smtClean="0"/>
              <a:t>add text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0" hasCustomPrompt="1"/>
          </p:nvPr>
        </p:nvSpPr>
        <p:spPr>
          <a:xfrm>
            <a:off x="558800" y="825500"/>
            <a:ext cx="5295900" cy="5422900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 smtClean="0"/>
              <a:t>Insert photo here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1600" y="6303963"/>
            <a:ext cx="1159397" cy="385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8546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99938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add text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742607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72" r:id="rId5"/>
    <p:sldLayoutId id="2147483666" r:id="rId6"/>
    <p:sldLayoutId id="2147483667" r:id="rId7"/>
    <p:sldLayoutId id="2147483668" r:id="rId8"/>
    <p:sldLayoutId id="2147483673" r:id="rId9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C92235"/>
        </a:buClr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Arial" charset="0"/>
          <a:ea typeface="Arial" charset="0"/>
          <a:cs typeface="Arial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8A8B8A"/>
        </a:buClr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Arial" charset="0"/>
          <a:ea typeface="Arial" charset="0"/>
          <a:cs typeface="Arial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hyperlink" Target="https://websoilsurvey.sc.egov.usda.gov/App/HomePage.htm" TargetMode="External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pn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Soils: What Lies Beneath?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Megan Taylor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8749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Your Local Extension Agronomist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381" y="1876543"/>
            <a:ext cx="8745238" cy="409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419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Resources and Information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8650" y="2266220"/>
            <a:ext cx="7886700" cy="3470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356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CEC?</a:t>
            </a:r>
          </a:p>
          <a:p>
            <a:r>
              <a:rPr lang="en-US" dirty="0" smtClean="0"/>
              <a:t>A) Calculated electrical charge</a:t>
            </a:r>
          </a:p>
          <a:p>
            <a:r>
              <a:rPr lang="en-US" dirty="0" smtClean="0"/>
              <a:t>B) Corrected evapotranspiration calculation</a:t>
            </a:r>
          </a:p>
          <a:p>
            <a:r>
              <a:rPr lang="en-US" dirty="0" smtClean="0"/>
              <a:t>C) Cation exchange capacity </a:t>
            </a:r>
          </a:p>
          <a:p>
            <a:r>
              <a:rPr lang="en-US" dirty="0" smtClean="0"/>
              <a:t>D) Clowns executing cartwheels!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5161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many sub-samples of soil should I take for my garden?</a:t>
            </a:r>
          </a:p>
          <a:p>
            <a:r>
              <a:rPr lang="en-US" dirty="0" smtClean="0"/>
              <a:t>A) 4 sub-samples</a:t>
            </a:r>
          </a:p>
          <a:p>
            <a:r>
              <a:rPr lang="en-US" dirty="0" smtClean="0"/>
              <a:t>B) 20 sub-samples</a:t>
            </a:r>
          </a:p>
          <a:p>
            <a:r>
              <a:rPr lang="en-US" dirty="0" smtClean="0"/>
              <a:t>C) </a:t>
            </a:r>
            <a:r>
              <a:rPr lang="en-US" dirty="0" smtClean="0"/>
              <a:t>12 </a:t>
            </a:r>
            <a:r>
              <a:rPr lang="en-US" dirty="0" smtClean="0"/>
              <a:t>sub-samples </a:t>
            </a:r>
          </a:p>
          <a:p>
            <a:r>
              <a:rPr lang="en-US" dirty="0" smtClean="0"/>
              <a:t>D) </a:t>
            </a:r>
            <a:r>
              <a:rPr lang="en-US" dirty="0" smtClean="0"/>
              <a:t>15 sub-samples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2567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Soil ribboning tells me what about the soil?</a:t>
            </a:r>
          </a:p>
          <a:p>
            <a:r>
              <a:rPr lang="en-US" dirty="0" smtClean="0"/>
              <a:t>A) The soil order</a:t>
            </a:r>
          </a:p>
          <a:p>
            <a:r>
              <a:rPr lang="en-US" dirty="0" smtClean="0"/>
              <a:t>B) The CEC</a:t>
            </a:r>
          </a:p>
          <a:p>
            <a:r>
              <a:rPr lang="en-US" dirty="0" smtClean="0"/>
              <a:t>C) The soil texture</a:t>
            </a:r>
          </a:p>
          <a:p>
            <a:r>
              <a:rPr lang="en-US" dirty="0" smtClean="0"/>
              <a:t>D) The parent material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4957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Rate the soils for water holding capacity from best to worst.</a:t>
            </a:r>
          </a:p>
          <a:p>
            <a:r>
              <a:rPr lang="en-US" dirty="0" smtClean="0"/>
              <a:t>A) sandy, clay, and silty</a:t>
            </a:r>
          </a:p>
          <a:p>
            <a:r>
              <a:rPr lang="en-US" dirty="0" smtClean="0"/>
              <a:t>B) silty, clay, and sandy</a:t>
            </a:r>
          </a:p>
          <a:p>
            <a:r>
              <a:rPr lang="en-US" dirty="0" smtClean="0"/>
              <a:t>C) clay, silty, and sandy</a:t>
            </a:r>
          </a:p>
          <a:p>
            <a:r>
              <a:rPr lang="en-US" dirty="0" smtClean="0"/>
              <a:t>D) silty, sandy, and clay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2939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one way I can stop erosion at my home?</a:t>
            </a:r>
          </a:p>
          <a:p>
            <a:r>
              <a:rPr lang="en-US" dirty="0" smtClean="0"/>
              <a:t>A) apply mulch to loose areas </a:t>
            </a:r>
          </a:p>
          <a:p>
            <a:r>
              <a:rPr lang="en-US" dirty="0" smtClean="0"/>
              <a:t>B) nothing erosion will happen regardless</a:t>
            </a:r>
          </a:p>
          <a:p>
            <a:r>
              <a:rPr lang="en-US" dirty="0" smtClean="0"/>
              <a:t>C) plant grass, a perennial, or cover crop</a:t>
            </a:r>
          </a:p>
          <a:p>
            <a:r>
              <a:rPr lang="en-US" dirty="0" smtClean="0"/>
              <a:t>D) plant an annual on severe slopes</a:t>
            </a:r>
          </a:p>
          <a:p>
            <a:r>
              <a:rPr lang="en-US" dirty="0" smtClean="0"/>
              <a:t>E) all but 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8278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will I learn?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Soils 101: the who, what, where, and when!</a:t>
            </a:r>
          </a:p>
          <a:p>
            <a:r>
              <a:rPr lang="en-US" dirty="0" smtClean="0"/>
              <a:t>Soils and Water</a:t>
            </a:r>
          </a:p>
          <a:p>
            <a:r>
              <a:rPr lang="en-US" dirty="0" smtClean="0"/>
              <a:t>Explore your soils: sampling, testing, and CEC oh my!</a:t>
            </a:r>
          </a:p>
          <a:p>
            <a:r>
              <a:rPr lang="en-US" dirty="0" smtClean="0"/>
              <a:t>Cover Crops to improve soil health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3825874"/>
            <a:ext cx="4572000" cy="293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124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Soils 101: Horizons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717964" y="1825625"/>
            <a:ext cx="5486400" cy="56659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717964" y="2392218"/>
            <a:ext cx="5486400" cy="812800"/>
          </a:xfrm>
          <a:prstGeom prst="rect">
            <a:avLst/>
          </a:prstGeom>
          <a:solidFill>
            <a:srgbClr val="9966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717964" y="3205018"/>
            <a:ext cx="5486400" cy="868218"/>
          </a:xfrm>
          <a:prstGeom prst="rect">
            <a:avLst/>
          </a:prstGeom>
          <a:solidFill>
            <a:srgbClr val="6633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717964" y="4073236"/>
            <a:ext cx="5486400" cy="1283855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717964" y="5357091"/>
            <a:ext cx="5486400" cy="1500909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717964" y="1753322"/>
            <a:ext cx="5486400" cy="252557"/>
          </a:xfrm>
          <a:prstGeom prst="rect">
            <a:avLst/>
          </a:prstGeom>
          <a:gradFill>
            <a:gsLst>
              <a:gs pos="0">
                <a:srgbClr val="92D050"/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365025" y="1825625"/>
            <a:ext cx="1352939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O</a:t>
            </a:r>
          </a:p>
          <a:p>
            <a:endParaRPr lang="en-US" sz="2800" dirty="0" smtClean="0"/>
          </a:p>
          <a:p>
            <a:r>
              <a:rPr lang="en-US" sz="2800" dirty="0" smtClean="0"/>
              <a:t>A</a:t>
            </a:r>
          </a:p>
          <a:p>
            <a:endParaRPr lang="en-US" sz="2800" dirty="0"/>
          </a:p>
          <a:p>
            <a:r>
              <a:rPr lang="en-US" sz="2800" dirty="0" smtClean="0"/>
              <a:t>B</a:t>
            </a:r>
          </a:p>
          <a:p>
            <a:endParaRPr lang="en-US" sz="2800" dirty="0"/>
          </a:p>
          <a:p>
            <a:r>
              <a:rPr lang="en-US" sz="2800" dirty="0" smtClean="0"/>
              <a:t>C</a:t>
            </a:r>
          </a:p>
          <a:p>
            <a:endParaRPr lang="en-US" sz="2800" dirty="0"/>
          </a:p>
          <a:p>
            <a:endParaRPr lang="en-US" sz="2800" dirty="0" smtClean="0"/>
          </a:p>
          <a:p>
            <a:r>
              <a:rPr lang="en-US" sz="2800" dirty="0" smtClean="0"/>
              <a:t>R</a:t>
            </a:r>
            <a:endParaRPr lang="en-US" sz="2800" dirty="0"/>
          </a:p>
        </p:txBody>
      </p:sp>
      <p:sp>
        <p:nvSpPr>
          <p:cNvPr id="12" name="Rectangle 11"/>
          <p:cNvSpPr/>
          <p:nvPr/>
        </p:nvSpPr>
        <p:spPr>
          <a:xfrm>
            <a:off x="1334278" y="1614196"/>
            <a:ext cx="6522098" cy="211804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019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Soils 101: 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u="sng" dirty="0" smtClean="0"/>
              <a:t>5 formation factors </a:t>
            </a:r>
          </a:p>
          <a:p>
            <a:r>
              <a:rPr lang="en-US" dirty="0" smtClean="0"/>
              <a:t>Native Vegetation</a:t>
            </a:r>
          </a:p>
          <a:p>
            <a:r>
              <a:rPr lang="en-US" dirty="0" smtClean="0"/>
              <a:t>Time</a:t>
            </a:r>
          </a:p>
          <a:p>
            <a:r>
              <a:rPr lang="en-US" dirty="0" smtClean="0"/>
              <a:t>Topography</a:t>
            </a:r>
          </a:p>
          <a:p>
            <a:r>
              <a:rPr lang="en-US" dirty="0" smtClean="0"/>
              <a:t>Climate</a:t>
            </a:r>
          </a:p>
          <a:p>
            <a:r>
              <a:rPr lang="en-US" dirty="0" smtClean="0"/>
              <a:t>Parent material </a:t>
            </a:r>
          </a:p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9893" y="1825625"/>
            <a:ext cx="5412075" cy="4059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439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Soils 101: Components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34744" y="1473201"/>
            <a:ext cx="5831530" cy="479680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77091" y="2650836"/>
            <a:ext cx="2050473" cy="1016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89527" y="2826327"/>
            <a:ext cx="15701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CLAY</a:t>
            </a:r>
            <a:endParaRPr lang="en-US" sz="3600" dirty="0"/>
          </a:p>
        </p:txBody>
      </p:sp>
      <p:sp>
        <p:nvSpPr>
          <p:cNvPr id="7" name="Rectangle 6"/>
          <p:cNvSpPr/>
          <p:nvPr/>
        </p:nvSpPr>
        <p:spPr>
          <a:xfrm>
            <a:off x="6446982" y="2650836"/>
            <a:ext cx="1939636" cy="9698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6677891" y="2835670"/>
            <a:ext cx="14778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SILT</a:t>
            </a:r>
            <a:endParaRPr lang="en-US" sz="3600" dirty="0"/>
          </a:p>
        </p:txBody>
      </p:sp>
      <p:sp>
        <p:nvSpPr>
          <p:cNvPr id="9" name="Rectangle 8"/>
          <p:cNvSpPr/>
          <p:nvPr/>
        </p:nvSpPr>
        <p:spPr>
          <a:xfrm>
            <a:off x="3943927" y="6142182"/>
            <a:ext cx="1607127" cy="6220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091709" y="6191578"/>
            <a:ext cx="13115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SAND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09425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Components and Ribboning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40978" y="1722989"/>
            <a:ext cx="4494091" cy="435133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38539" y="2360645"/>
            <a:ext cx="2006081" cy="9237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38539" y="2378519"/>
            <a:ext cx="200608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Will hold together and make ribbon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195527" y="2286000"/>
            <a:ext cx="2509934" cy="8864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 flipH="1">
            <a:off x="6231215" y="2406038"/>
            <a:ext cx="23062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Has the consistency of flour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436697" y="6074327"/>
            <a:ext cx="2273637" cy="71835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436698" y="6074327"/>
            <a:ext cx="21336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Gritty pieces, does not hold shape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5598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Components and Ribboning: Let’s Try It!!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40978" y="1722989"/>
            <a:ext cx="4494091" cy="435133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38539" y="2360645"/>
            <a:ext cx="2006081" cy="9237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38539" y="2378519"/>
            <a:ext cx="200608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Will hold together and make ribbon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195527" y="2286000"/>
            <a:ext cx="2509934" cy="8864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 flipH="1">
            <a:off x="6231215" y="2406038"/>
            <a:ext cx="23062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Has the consistency of flour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436697" y="6074327"/>
            <a:ext cx="2273637" cy="71835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436698" y="6074327"/>
            <a:ext cx="21336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Gritty pieces, does not hold shape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0380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Ribboning isn’t my thing!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7814" y="1860101"/>
            <a:ext cx="3375548" cy="3969472"/>
          </a:xfrm>
        </p:spPr>
        <p:txBody>
          <a:bodyPr/>
          <a:lstStyle/>
          <a:p>
            <a:r>
              <a:rPr lang="en-US" dirty="0" smtClean="0"/>
              <a:t>Jar Test</a:t>
            </a:r>
          </a:p>
          <a:p>
            <a:r>
              <a:rPr lang="en-US" dirty="0" smtClean="0"/>
              <a:t>1 to 2 cups of soils</a:t>
            </a:r>
          </a:p>
          <a:p>
            <a:r>
              <a:rPr lang="en-US" dirty="0" smtClean="0"/>
              <a:t>Half full of water</a:t>
            </a:r>
          </a:p>
          <a:p>
            <a:r>
              <a:rPr lang="en-US" dirty="0" smtClean="0"/>
              <a:t>Let it set for 2 hours</a:t>
            </a:r>
          </a:p>
          <a:p>
            <a:r>
              <a:rPr lang="en-US" dirty="0" smtClean="0"/>
              <a:t>Measure the height of each layer with a ruler to determine % 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4198" y="2464682"/>
            <a:ext cx="4511152" cy="3383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849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Soils 101: Charge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Does soil have a charge?</a:t>
            </a:r>
          </a:p>
          <a:p>
            <a:r>
              <a:rPr lang="en-US" dirty="0" smtClean="0"/>
              <a:t>Sand, silt, </a:t>
            </a:r>
            <a:r>
              <a:rPr lang="en-US" b="1" i="1" u="sng" dirty="0" smtClean="0"/>
              <a:t>clay</a:t>
            </a:r>
            <a:r>
              <a:rPr lang="en-US" dirty="0" smtClean="0"/>
              <a:t>, and </a:t>
            </a:r>
            <a:r>
              <a:rPr lang="en-US" b="1" i="1" u="sng" dirty="0" smtClean="0"/>
              <a:t>organic matter</a:t>
            </a:r>
            <a:r>
              <a:rPr lang="en-US" dirty="0" smtClean="0"/>
              <a:t> (negatively charged)</a:t>
            </a:r>
          </a:p>
          <a:p>
            <a:r>
              <a:rPr lang="en-US" dirty="0" smtClean="0"/>
              <a:t>Cations-positively charged ions in the soil</a:t>
            </a:r>
          </a:p>
          <a:p>
            <a:r>
              <a:rPr lang="en-US" dirty="0" smtClean="0"/>
              <a:t>Anions-are negatively charged ions in the soils</a:t>
            </a:r>
          </a:p>
          <a:p>
            <a:endParaRPr lang="en-US" dirty="0" smtClean="0"/>
          </a:p>
        </p:txBody>
      </p:sp>
      <p:pic>
        <p:nvPicPr>
          <p:cNvPr id="4" name="Picture 3" descr="El búho Anacleto: abril 20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9630" y="3971636"/>
            <a:ext cx="2558638" cy="2803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875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Soils 101: Cation Exchange Capacity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CEC (Cation Exchange Capacity)</a:t>
            </a:r>
          </a:p>
          <a:p>
            <a:r>
              <a:rPr lang="en-US" dirty="0"/>
              <a:t>The higher the CEC the more cations can be held</a:t>
            </a:r>
            <a:r>
              <a:rPr lang="en-US" dirty="0" smtClean="0"/>
              <a:t>!</a:t>
            </a:r>
          </a:p>
          <a:p>
            <a:r>
              <a:rPr lang="en-US" dirty="0" smtClean="0"/>
              <a:t>High CEC soils resist change </a:t>
            </a:r>
          </a:p>
          <a:p>
            <a:r>
              <a:rPr lang="en-US" dirty="0" smtClean="0"/>
              <a:t>Less fertilization required in general!</a:t>
            </a:r>
          </a:p>
          <a:p>
            <a:r>
              <a:rPr lang="en-US" dirty="0" smtClean="0"/>
              <a:t>When change needs to occur can be difficult!</a:t>
            </a:r>
          </a:p>
          <a:p>
            <a:r>
              <a:rPr lang="en-US" dirty="0" smtClean="0"/>
              <a:t>Color can be an indicator of CEC</a:t>
            </a:r>
            <a:endParaRPr lang="en-US" dirty="0"/>
          </a:p>
          <a:p>
            <a:endParaRPr lang="en-US" dirty="0"/>
          </a:p>
        </p:txBody>
      </p:sp>
      <p:sp>
        <p:nvSpPr>
          <p:cNvPr id="5" name="Plus 4"/>
          <p:cNvSpPr/>
          <p:nvPr/>
        </p:nvSpPr>
        <p:spPr>
          <a:xfrm>
            <a:off x="1237673" y="4784437"/>
            <a:ext cx="1967345" cy="1819563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Minus 5"/>
          <p:cNvSpPr/>
          <p:nvPr/>
        </p:nvSpPr>
        <p:spPr>
          <a:xfrm>
            <a:off x="5005820" y="5043415"/>
            <a:ext cx="1708727" cy="1301605"/>
          </a:xfrm>
          <a:prstGeom prst="mathMinu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486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Soils 101: CEC and pH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pH, measure of hydrogen ions (positive charge)</a:t>
            </a:r>
          </a:p>
          <a:p>
            <a:r>
              <a:rPr lang="en-US" dirty="0" smtClean="0"/>
              <a:t>More hydrogen ions the more acidic</a:t>
            </a:r>
          </a:p>
          <a:p>
            <a:r>
              <a:rPr lang="en-US" dirty="0" smtClean="0"/>
              <a:t>Less hydrogen ions the more basic</a:t>
            </a:r>
          </a:p>
          <a:p>
            <a:r>
              <a:rPr lang="en-US" dirty="0" smtClean="0"/>
              <a:t>Higher CEC harder to change pH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4209" y="4087202"/>
            <a:ext cx="2780017" cy="171312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699491" y="4087202"/>
            <a:ext cx="1334718" cy="171312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814226" y="4093103"/>
            <a:ext cx="1334718" cy="1713124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843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Soils 101: Low CEC vs. High CEC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Low CEC soils-typically less water holding capacity, nutrient holding, low organic matter, and high sand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High CEC soils-typically high water holding, high nutrient, high organic matter, and high clay 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883085" y="1825625"/>
            <a:ext cx="1027521" cy="4669443"/>
          </a:xfrm>
          <a:prstGeom prst="rect">
            <a:avLst/>
          </a:prstGeom>
          <a:solidFill>
            <a:srgbClr val="9966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515494" y="1825625"/>
            <a:ext cx="1027521" cy="4669443"/>
          </a:xfrm>
          <a:prstGeom prst="rect">
            <a:avLst/>
          </a:prstGeom>
          <a:solidFill>
            <a:srgbClr val="9966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883085" y="1825625"/>
            <a:ext cx="1027521" cy="60649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515494" y="1825625"/>
            <a:ext cx="1027521" cy="1351208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4883085" y="2432114"/>
            <a:ext cx="1027521" cy="1338607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515494" y="3176833"/>
            <a:ext cx="1027521" cy="1781666"/>
          </a:xfrm>
          <a:prstGeom prst="rect">
            <a:avLst/>
          </a:prstGeom>
          <a:solidFill>
            <a:srgbClr val="6633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4213193" y="2931736"/>
            <a:ext cx="400050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Drainage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054672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Soils 101: CEC and Color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16991" y="1825625"/>
            <a:ext cx="7510018" cy="435133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7379" y="3052330"/>
            <a:ext cx="3638550" cy="291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840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Soils 101: Change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Additions, losses, translocations, and transformations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9572" y="2177476"/>
            <a:ext cx="3121025" cy="460663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3965" y="3657600"/>
            <a:ext cx="3065608" cy="70788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Decaying plants, cover crops, water, fertilizer 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341745" y="5938982"/>
            <a:ext cx="2660073" cy="64633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Soluble Nutrients, erosion, water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456218" y="3241963"/>
            <a:ext cx="2364509" cy="646331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Clay movement and soluble nutrients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638351" y="5116945"/>
            <a:ext cx="2311684" cy="92333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Organic matter to humus and weathering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906982" y="4073236"/>
            <a:ext cx="1385454" cy="1043709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4811280" y="5150141"/>
            <a:ext cx="1607127" cy="637309"/>
          </a:xfrm>
          <a:prstGeom prst="rect">
            <a:avLst/>
          </a:prstGeom>
          <a:noFill/>
          <a:ln w="571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3259573" y="5150141"/>
            <a:ext cx="1551707" cy="771144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4035426" y="5938982"/>
            <a:ext cx="1157721" cy="820554"/>
          </a:xfrm>
          <a:prstGeom prst="rect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819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/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1898" b="1898"/>
          <a:stretch>
            <a:fillRect/>
          </a:stretch>
        </p:blipFill>
        <p:spPr>
          <a:xfrm>
            <a:off x="371762" y="360340"/>
            <a:ext cx="8273473" cy="596644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840509" y="1219200"/>
            <a:ext cx="6945746" cy="1644073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988291" y="5338618"/>
            <a:ext cx="1717964" cy="960582"/>
          </a:xfrm>
          <a:prstGeom prst="rect">
            <a:avLst/>
          </a:prstGeom>
          <a:noFill/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834908" y="3057237"/>
            <a:ext cx="1717964" cy="960582"/>
          </a:xfrm>
          <a:prstGeom prst="rect">
            <a:avLst/>
          </a:prstGeom>
          <a:noFill/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795979" y="4308764"/>
            <a:ext cx="3562929" cy="1574800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71762" y="3629891"/>
            <a:ext cx="3184238" cy="1551709"/>
          </a:xfrm>
          <a:prstGeom prst="rect">
            <a:avLst/>
          </a:prstGeom>
          <a:noFill/>
          <a:ln w="762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024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Soils 101: Identify the Change 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Returning my grass clippings after mowing</a:t>
            </a:r>
          </a:p>
          <a:p>
            <a:r>
              <a:rPr lang="en-US" dirty="0" smtClean="0"/>
              <a:t>Years of applying compost and manure to my soil </a:t>
            </a:r>
          </a:p>
          <a:p>
            <a:r>
              <a:rPr lang="en-US" dirty="0" smtClean="0"/>
              <a:t>Rain carrying soil off my flower beds</a:t>
            </a:r>
          </a:p>
          <a:p>
            <a:r>
              <a:rPr lang="en-US" dirty="0" smtClean="0"/>
              <a:t>Nutrients moving through the soil profile </a:t>
            </a:r>
          </a:p>
          <a:p>
            <a:r>
              <a:rPr lang="en-US" dirty="0" smtClean="0"/>
              <a:t>Nitrogen changing from mobile to immobile 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517236" y="5273964"/>
            <a:ext cx="2262909" cy="1136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17237" y="5486400"/>
            <a:ext cx="23743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Translocations</a:t>
            </a:r>
            <a:endParaRPr lang="en-US" sz="2400" dirty="0"/>
          </a:p>
        </p:txBody>
      </p:sp>
      <p:sp>
        <p:nvSpPr>
          <p:cNvPr id="8" name="Rectangle 7"/>
          <p:cNvSpPr/>
          <p:nvPr/>
        </p:nvSpPr>
        <p:spPr>
          <a:xfrm>
            <a:off x="2632364" y="4151746"/>
            <a:ext cx="2189018" cy="1016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830945" y="4398136"/>
            <a:ext cx="17918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Additions</a:t>
            </a:r>
            <a:endParaRPr lang="en-US" sz="2800" dirty="0"/>
          </a:p>
        </p:txBody>
      </p:sp>
      <p:sp>
        <p:nvSpPr>
          <p:cNvPr id="10" name="Rectangle 9"/>
          <p:cNvSpPr/>
          <p:nvPr/>
        </p:nvSpPr>
        <p:spPr>
          <a:xfrm>
            <a:off x="3962399" y="5335442"/>
            <a:ext cx="2558473" cy="1074594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3962399" y="5568314"/>
            <a:ext cx="26323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Transformations</a:t>
            </a:r>
            <a:endParaRPr lang="en-US" sz="2400" dirty="0"/>
          </a:p>
        </p:txBody>
      </p:sp>
      <p:sp>
        <p:nvSpPr>
          <p:cNvPr id="12" name="Rectangle 11"/>
          <p:cNvSpPr/>
          <p:nvPr/>
        </p:nvSpPr>
        <p:spPr>
          <a:xfrm>
            <a:off x="6446982" y="4294909"/>
            <a:ext cx="2068368" cy="872837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6594763" y="4525818"/>
            <a:ext cx="17364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Losses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83892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Remember…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Clay, Sand, and Silt</a:t>
            </a:r>
          </a:p>
          <a:p>
            <a:r>
              <a:rPr lang="en-US" dirty="0" smtClean="0"/>
              <a:t>Multiple Horizons</a:t>
            </a:r>
          </a:p>
          <a:p>
            <a:r>
              <a:rPr lang="en-US" dirty="0" smtClean="0"/>
              <a:t>Soil has a negative charge</a:t>
            </a:r>
          </a:p>
          <a:p>
            <a:r>
              <a:rPr lang="en-US" dirty="0" smtClean="0"/>
              <a:t>Soils are dynamic and changing</a:t>
            </a:r>
          </a:p>
        </p:txBody>
      </p:sp>
      <p:pic>
        <p:nvPicPr>
          <p:cNvPr id="4" name="Picture 3" descr="Gower Three Cliffs Bay Sandy Soil Profil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4400" y="3694220"/>
            <a:ext cx="4650510" cy="3098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604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Soil and Water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835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Soil and Water: How Water Moves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80858" y="4529822"/>
            <a:ext cx="6525144" cy="192917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3232727"/>
            <a:ext cx="9144000" cy="1297094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own Arrow 6"/>
          <p:cNvSpPr/>
          <p:nvPr/>
        </p:nvSpPr>
        <p:spPr>
          <a:xfrm>
            <a:off x="1976582" y="3015672"/>
            <a:ext cx="295563" cy="148705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Down Arrow 7"/>
          <p:cNvSpPr/>
          <p:nvPr/>
        </p:nvSpPr>
        <p:spPr>
          <a:xfrm>
            <a:off x="4221018" y="3042767"/>
            <a:ext cx="295563" cy="148705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Down Arrow 8"/>
          <p:cNvSpPr/>
          <p:nvPr/>
        </p:nvSpPr>
        <p:spPr>
          <a:xfrm>
            <a:off x="6382327" y="3042767"/>
            <a:ext cx="295563" cy="148705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Left Arrow 9"/>
          <p:cNvSpPr/>
          <p:nvPr/>
        </p:nvSpPr>
        <p:spPr>
          <a:xfrm>
            <a:off x="110836" y="2004291"/>
            <a:ext cx="1865746" cy="115454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628650" y="2410691"/>
            <a:ext cx="12555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Loss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4529822"/>
            <a:ext cx="1080858" cy="1929173"/>
          </a:xfrm>
          <a:prstGeom prst="rect">
            <a:avLst/>
          </a:prstGeom>
          <a:solidFill>
            <a:srgbClr val="F7F3E5"/>
          </a:solidFill>
          <a:ln>
            <a:solidFill>
              <a:srgbClr val="F7F3E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536873" y="4539549"/>
            <a:ext cx="1607127" cy="1749798"/>
          </a:xfrm>
          <a:prstGeom prst="rect">
            <a:avLst/>
          </a:prstGeom>
          <a:solidFill>
            <a:srgbClr val="996633"/>
          </a:solidFill>
          <a:ln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408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Soil and Water: Irrigation and Texture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55914" y="2243787"/>
            <a:ext cx="4762500" cy="32194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643419" y="2699350"/>
            <a:ext cx="3251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When irrigating we need to remember that sand will need more water over time and clay (heavy soils) can do without. 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3721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Soil and Water: How Water Moves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Coverage vs. No-Coverage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6254" y="2465387"/>
            <a:ext cx="4064000" cy="40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038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Soil and Water: Erosion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25336" y="2493458"/>
            <a:ext cx="5715000" cy="3810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35709" y="1782557"/>
            <a:ext cx="797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Residue, residue, residue!!!!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222181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Soil and Water: Residue in Action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42109" y="1473201"/>
            <a:ext cx="6999463" cy="5249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024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Soil and Water: Pros and Cons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004291"/>
            <a:ext cx="3028950" cy="2826327"/>
          </a:xfrm>
          <a:solidFill>
            <a:srgbClr val="FFFF00"/>
          </a:solidFill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Erosion </a:t>
            </a:r>
            <a:r>
              <a:rPr lang="en-US" dirty="0" smtClean="0"/>
              <a:t>control  </a:t>
            </a:r>
            <a:endParaRPr lang="en-US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Carbon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Soil fertility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Soil structure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Moisture control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Weed control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368799" y="1968296"/>
            <a:ext cx="4294909" cy="2862322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Soil borne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pathogens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In consistent seed bed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Reduced microbial activity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Reduced soil temperatures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Herbicide </a:t>
            </a:r>
          </a:p>
        </p:txBody>
      </p:sp>
    </p:spTree>
    <p:extLst>
      <p:ext uri="{BB962C8B-B14F-4D97-AF65-F5344CB8AC3E}">
        <p14:creationId xmlns:p14="http://schemas.microsoft.com/office/powerpoint/2010/main" val="533057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Soil and Water: Texture and Water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01120" y="1929678"/>
            <a:ext cx="6523285" cy="192650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57382" y="4285796"/>
            <a:ext cx="73890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How does this relate to drainage of soils?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35402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Soil and Water: Drainage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50612" y="1825625"/>
            <a:ext cx="3489030" cy="435133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735782" y="3112655"/>
            <a:ext cx="3029527" cy="2650836"/>
          </a:xfrm>
          <a:prstGeom prst="rect">
            <a:avLst/>
          </a:prstGeom>
          <a:noFill/>
          <a:ln w="762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350" y="1890713"/>
            <a:ext cx="2705100" cy="428625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698788" y="2419927"/>
            <a:ext cx="2336223" cy="1791855"/>
          </a:xfrm>
          <a:prstGeom prst="rect">
            <a:avLst/>
          </a:prstGeom>
          <a:noFill/>
          <a:ln w="762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6188363" y="1958262"/>
            <a:ext cx="2124364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Key identifying words are </a:t>
            </a:r>
            <a:r>
              <a:rPr lang="en-US" dirty="0" err="1" smtClean="0"/>
              <a:t>gleying</a:t>
            </a:r>
            <a:r>
              <a:rPr lang="en-US" dirty="0" smtClean="0"/>
              <a:t>, gray, or very dark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997527" y="4627418"/>
            <a:ext cx="1773382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Brown and bright are key identifiers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2085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Soil and Water: CEC and Soils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2195" y="1825625"/>
            <a:ext cx="7508191" cy="435133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5723" y="3034111"/>
            <a:ext cx="3639627" cy="2914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780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Soil Science Investigation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8650" y="1833692"/>
            <a:ext cx="2991139" cy="440453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83779" y="3897745"/>
            <a:ext cx="2880880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Soil Science Investigation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3953164" y="1833692"/>
            <a:ext cx="47752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There are clues set up throughout the office, there are four stations that you have to determine the soil problem. Good luck and find the culprit</a:t>
            </a:r>
            <a:r>
              <a:rPr lang="en-US" dirty="0" smtClean="0"/>
              <a:t>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0140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Soil Science Investigation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8650" y="1833692"/>
            <a:ext cx="2991139" cy="440453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83779" y="3897745"/>
            <a:ext cx="2880880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Soil Science Investigation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3953164" y="1833692"/>
            <a:ext cx="47752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1) Texture (predominately clay)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2) Jar Test (predominately sand)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3) CEC (high organic matter)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4) Sand highest infiltration rate and clay highest water retention rate</a:t>
            </a:r>
          </a:p>
        </p:txBody>
      </p:sp>
    </p:spTree>
    <p:extLst>
      <p:ext uri="{BB962C8B-B14F-4D97-AF65-F5344CB8AC3E}">
        <p14:creationId xmlns:p14="http://schemas.microsoft.com/office/powerpoint/2010/main" val="743511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Soil and Water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Pore size is key</a:t>
            </a:r>
          </a:p>
          <a:p>
            <a:r>
              <a:rPr lang="en-US" dirty="0" smtClean="0"/>
              <a:t>Not all soil mixes are created equal (pot/planters)</a:t>
            </a:r>
          </a:p>
          <a:p>
            <a:r>
              <a:rPr lang="en-US" dirty="0" smtClean="0"/>
              <a:t>Water holding capacity vs. water movement</a:t>
            </a:r>
          </a:p>
          <a:p>
            <a:r>
              <a:rPr lang="en-US" dirty="0" smtClean="0"/>
              <a:t>Residue and conservation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9966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Nebraska soils at a glance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Mesic (moderate water status)</a:t>
            </a:r>
          </a:p>
          <a:p>
            <a:r>
              <a:rPr lang="en-US" dirty="0" err="1" smtClean="0"/>
              <a:t>Mollisols</a:t>
            </a:r>
            <a:r>
              <a:rPr lang="en-US" dirty="0" smtClean="0"/>
              <a:t>, </a:t>
            </a:r>
            <a:r>
              <a:rPr lang="en-US" dirty="0" err="1" smtClean="0"/>
              <a:t>Entisols</a:t>
            </a:r>
            <a:r>
              <a:rPr lang="en-US" dirty="0" smtClean="0"/>
              <a:t>, and </a:t>
            </a:r>
            <a:r>
              <a:rPr lang="en-US" dirty="0" err="1" smtClean="0"/>
              <a:t>Alfisols</a:t>
            </a:r>
            <a:r>
              <a:rPr lang="en-US" dirty="0" smtClean="0"/>
              <a:t> (order)</a:t>
            </a:r>
          </a:p>
          <a:p>
            <a:r>
              <a:rPr lang="en-US" dirty="0" smtClean="0"/>
              <a:t>Well drained to excessively well drained</a:t>
            </a:r>
          </a:p>
          <a:p>
            <a:r>
              <a:rPr lang="en-US" dirty="0" smtClean="0"/>
              <a:t>Glacial till, outwash, and alluvium (parent material)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5036" y="3618279"/>
            <a:ext cx="4204999" cy="3138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289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Break Time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Have a piece of soil!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8914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Explore your soils!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8091144" cy="4351338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websoilsurvey.sc.egov.usda.gov/App/HomePage.htm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375220"/>
            <a:ext cx="9163050" cy="3438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034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Explore your soils!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https://soilexplorer.net/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696324"/>
            <a:ext cx="3524250" cy="4752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615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Soil Sampling Boot camp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Late summer to Fall is best time for sampling</a:t>
            </a:r>
          </a:p>
          <a:p>
            <a:r>
              <a:rPr lang="en-US" dirty="0" smtClean="0"/>
              <a:t>Soil probe or shovel </a:t>
            </a:r>
          </a:p>
          <a:p>
            <a:r>
              <a:rPr lang="en-US" dirty="0" smtClean="0"/>
              <a:t>Plastic bucket </a:t>
            </a:r>
          </a:p>
          <a:p>
            <a:r>
              <a:rPr lang="en-US" dirty="0" smtClean="0"/>
              <a:t>Sandy soils (2 to 3 years sample)</a:t>
            </a:r>
          </a:p>
          <a:p>
            <a:r>
              <a:rPr lang="en-US" dirty="0" smtClean="0"/>
              <a:t>Clay or Loam soils (4 years sample)</a:t>
            </a:r>
          </a:p>
          <a:p>
            <a:r>
              <a:rPr lang="en-US" dirty="0" smtClean="0"/>
              <a:t>Obvious issues or nutrient deficiency (sample immediately) </a:t>
            </a:r>
          </a:p>
          <a:p>
            <a:r>
              <a:rPr lang="en-US" dirty="0" smtClean="0"/>
              <a:t>More samples more accuracy (12 sub-samples if possible)</a:t>
            </a:r>
          </a:p>
          <a:p>
            <a:r>
              <a:rPr lang="en-US" dirty="0" smtClean="0"/>
              <a:t>Dry samples on newspaper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7296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Sampling Schemes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Area of use</a:t>
            </a:r>
          </a:p>
          <a:p>
            <a:r>
              <a:rPr lang="en-US" dirty="0" smtClean="0"/>
              <a:t>Soil color </a:t>
            </a:r>
          </a:p>
          <a:p>
            <a:r>
              <a:rPr lang="en-US" dirty="0" smtClean="0"/>
              <a:t>Soil texture </a:t>
            </a:r>
          </a:p>
          <a:p>
            <a:r>
              <a:rPr lang="en-US" dirty="0" smtClean="0"/>
              <a:t>Previous crop/treatment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17236" y="3793981"/>
            <a:ext cx="8358909" cy="238298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rapezoid 4"/>
          <p:cNvSpPr/>
          <p:nvPr/>
        </p:nvSpPr>
        <p:spPr>
          <a:xfrm>
            <a:off x="738909" y="4001294"/>
            <a:ext cx="2992582" cy="1946924"/>
          </a:xfrm>
          <a:prstGeom prst="trapezoid">
            <a:avLst/>
          </a:prstGeom>
          <a:solidFill>
            <a:srgbClr val="9966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7647708" y="4915695"/>
            <a:ext cx="1228437" cy="1256146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521199" y="4235847"/>
            <a:ext cx="1339850" cy="1256146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376218" y="4235847"/>
            <a:ext cx="184727" cy="160662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1866898" y="4548909"/>
            <a:ext cx="184727" cy="160662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1283854" y="4835364"/>
            <a:ext cx="184727" cy="160662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1813213" y="5331331"/>
            <a:ext cx="184727" cy="160662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4702749" y="4535794"/>
            <a:ext cx="184727" cy="160662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5191124" y="4357869"/>
            <a:ext cx="184727" cy="160662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5333423" y="4894425"/>
            <a:ext cx="184727" cy="160662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4781551" y="5061760"/>
            <a:ext cx="184727" cy="160662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6257922" y="3920963"/>
            <a:ext cx="184727" cy="160662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7095836" y="4496179"/>
            <a:ext cx="184727" cy="160662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6350286" y="4783589"/>
            <a:ext cx="184727" cy="160662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7095835" y="5278708"/>
            <a:ext cx="184727" cy="160662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6370198" y="5621067"/>
            <a:ext cx="184727" cy="160662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8422986" y="5715992"/>
            <a:ext cx="184727" cy="160662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7976751" y="5202274"/>
            <a:ext cx="184727" cy="160662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517236" y="3793981"/>
            <a:ext cx="8358909" cy="2382982"/>
          </a:xfrm>
          <a:prstGeom prst="rect">
            <a:avLst/>
          </a:prstGeom>
          <a:solidFill>
            <a:srgbClr val="996633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517236" y="3793981"/>
            <a:ext cx="2669309" cy="2377860"/>
          </a:xfrm>
          <a:prstGeom prst="rect">
            <a:avLst/>
          </a:prstGeom>
          <a:solidFill>
            <a:srgbClr val="F7F3E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5291568" y="3793981"/>
            <a:ext cx="3584577" cy="1202045"/>
          </a:xfrm>
          <a:prstGeom prst="rect">
            <a:avLst/>
          </a:prstGeom>
          <a:solidFill>
            <a:srgbClr val="6633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517236" y="3793981"/>
            <a:ext cx="8358909" cy="2377860"/>
          </a:xfrm>
          <a:prstGeom prst="rect">
            <a:avLst/>
          </a:prstGeom>
          <a:solidFill>
            <a:srgbClr val="6633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Isosceles Triangle 30"/>
          <p:cNvSpPr/>
          <p:nvPr/>
        </p:nvSpPr>
        <p:spPr>
          <a:xfrm>
            <a:off x="3195782" y="3954643"/>
            <a:ext cx="2697018" cy="1922011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517236" y="3793981"/>
            <a:ext cx="8358909" cy="237786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1080655" y="3793981"/>
            <a:ext cx="2650836" cy="2377860"/>
          </a:xfrm>
          <a:prstGeom prst="rect">
            <a:avLst/>
          </a:prstGeom>
          <a:solidFill>
            <a:srgbClr val="6633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6687127" y="3793981"/>
            <a:ext cx="396729" cy="2382982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7305382" y="3793981"/>
            <a:ext cx="452578" cy="2377860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191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3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Taking the sample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2005" y="1619647"/>
            <a:ext cx="3086100" cy="2438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005" y="4285673"/>
            <a:ext cx="3625593" cy="226792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8382" y="1949739"/>
            <a:ext cx="3143250" cy="25336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201104" y="4483389"/>
            <a:ext cx="41578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Remove mulch, rocks, and excess plant material if possible!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642582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Soil Sampling: Vegetable, Small Fruit, and Home Gardens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6 to 8 inches for soil sample (or tillage depth)</a:t>
            </a:r>
          </a:p>
          <a:p>
            <a:r>
              <a:rPr lang="en-US" dirty="0" smtClean="0"/>
              <a:t>Remove surface debris before sampling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200727" y="3168073"/>
            <a:ext cx="6206837" cy="3315854"/>
          </a:xfrm>
          <a:prstGeom prst="rect">
            <a:avLst/>
          </a:prstGeom>
          <a:solidFill>
            <a:srgbClr val="6633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>
            <a:off x="1570182" y="3371273"/>
            <a:ext cx="4387273" cy="591127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1764145" y="3962400"/>
            <a:ext cx="4193310" cy="76661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764145" y="4729018"/>
            <a:ext cx="4378037" cy="489527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2004291" y="5218545"/>
            <a:ext cx="4137891" cy="868219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7764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Soil Sampling: Turf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2 to 4 inches for sampling </a:t>
            </a:r>
          </a:p>
          <a:p>
            <a:r>
              <a:rPr lang="en-US" dirty="0" smtClean="0"/>
              <a:t>Remove grass and thatch layer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785" y="2805260"/>
            <a:ext cx="5852160" cy="390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369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Soil Sampling: Orchard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6 to 8 inches for sampling along the drip line of the canopy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3250" y="2567997"/>
            <a:ext cx="2857500" cy="3790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566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Soil Analysis Report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618" y="1736076"/>
            <a:ext cx="6512310" cy="4884233"/>
          </a:xfrm>
        </p:spPr>
      </p:pic>
      <p:sp>
        <p:nvSpPr>
          <p:cNvPr id="5" name="Rectangle 4"/>
          <p:cNvSpPr/>
          <p:nvPr/>
        </p:nvSpPr>
        <p:spPr>
          <a:xfrm>
            <a:off x="1246909" y="2068945"/>
            <a:ext cx="3999346" cy="64654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087418" y="2807855"/>
            <a:ext cx="526473" cy="17272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119745" y="3574473"/>
            <a:ext cx="461817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867564" y="3845683"/>
            <a:ext cx="1182254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5.5-7.5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070764" y="2909455"/>
            <a:ext cx="646545" cy="762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5717309" y="2800928"/>
            <a:ext cx="1671782" cy="863600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503055" y="2715491"/>
            <a:ext cx="1209963" cy="955964"/>
          </a:xfrm>
          <a:prstGeom prst="rect">
            <a:avLst/>
          </a:prstGeom>
          <a:noFill/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2739761" y="3845683"/>
            <a:ext cx="1551709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Weak Bray: 20 to 30 ppm</a:t>
            </a:r>
          </a:p>
          <a:p>
            <a:pPr algn="ctr"/>
            <a:r>
              <a:rPr lang="en-US" dirty="0" smtClean="0"/>
              <a:t>Strong Bray:</a:t>
            </a:r>
          </a:p>
          <a:p>
            <a:pPr algn="ctr"/>
            <a:r>
              <a:rPr lang="en-US" dirty="0" smtClean="0"/>
              <a:t>40 to 60 ppm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3445500" y="2800928"/>
            <a:ext cx="1727200" cy="1037828"/>
          </a:xfrm>
          <a:prstGeom prst="rec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2849924" y="3884190"/>
            <a:ext cx="3574135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Potassium for light colored soils 150-175 ppm dark colored soils 175-250 ppm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921495" y="5634182"/>
            <a:ext cx="6775210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dirty="0"/>
              <a:t>http://agrienergy.net/docs/lab-information/interpreting-your-soil-test.pdf</a:t>
            </a:r>
          </a:p>
        </p:txBody>
      </p:sp>
    </p:spTree>
    <p:extLst>
      <p:ext uri="{BB962C8B-B14F-4D97-AF65-F5344CB8AC3E}">
        <p14:creationId xmlns:p14="http://schemas.microsoft.com/office/powerpoint/2010/main" val="4263149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2" grpId="0" animBg="1"/>
      <p:bldP spid="12" grpId="1" animBg="1"/>
      <p:bldP spid="13" grpId="0" animBg="1"/>
      <p:bldP spid="13" grpId="1" animBg="1"/>
      <p:bldP spid="14" grpId="0" animBg="1"/>
      <p:bldP spid="15" grpId="0" animBg="1"/>
      <p:bldP spid="3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Nutrients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Calcium- Less than 400 ppm </a:t>
            </a:r>
          </a:p>
          <a:p>
            <a:r>
              <a:rPr lang="en-US" dirty="0" smtClean="0"/>
              <a:t>Magnesium- Less than 30 ppm</a:t>
            </a:r>
          </a:p>
          <a:p>
            <a:r>
              <a:rPr lang="en-US" dirty="0" smtClean="0"/>
              <a:t>Sulfur- Less than 10 ppm</a:t>
            </a:r>
          </a:p>
          <a:p>
            <a:r>
              <a:rPr lang="en-US" dirty="0" smtClean="0"/>
              <a:t>Manganese- Less than 40 ppm </a:t>
            </a:r>
          </a:p>
          <a:p>
            <a:r>
              <a:rPr lang="en-US" dirty="0" smtClean="0"/>
              <a:t>Copper- Less than 1.0 ppm</a:t>
            </a:r>
          </a:p>
          <a:p>
            <a:r>
              <a:rPr lang="en-US" dirty="0" smtClean="0"/>
              <a:t>Zinc- Less than 2.0 ppm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7091" y="1985817"/>
            <a:ext cx="3574473" cy="2680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028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Conversion: That Recommendation </a:t>
            </a:r>
            <a:r>
              <a:rPr lang="en-US" dirty="0"/>
              <a:t>L</a:t>
            </a:r>
            <a:r>
              <a:rPr lang="en-US" dirty="0" smtClean="0"/>
              <a:t>ooks to High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Recommendation: 3600 </a:t>
            </a:r>
            <a:r>
              <a:rPr lang="en-US" dirty="0" err="1" smtClean="0"/>
              <a:t>lbs</a:t>
            </a:r>
            <a:r>
              <a:rPr lang="en-US" dirty="0" smtClean="0"/>
              <a:t> per acre of CaCO</a:t>
            </a:r>
            <a:r>
              <a:rPr lang="en-US" baseline="-25000" dirty="0" smtClean="0"/>
              <a:t>2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dirty="0" smtClean="0"/>
              <a:t>3600 </a:t>
            </a:r>
            <a:r>
              <a:rPr lang="en-US" dirty="0" err="1" smtClean="0"/>
              <a:t>lbs</a:t>
            </a:r>
            <a:r>
              <a:rPr lang="en-US" dirty="0" smtClean="0"/>
              <a:t>/ 1 acre * 1acre/ 43,560 per square feet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3600 </a:t>
            </a:r>
            <a:r>
              <a:rPr lang="en-US" dirty="0" err="1" smtClean="0"/>
              <a:t>lbs</a:t>
            </a:r>
            <a:r>
              <a:rPr lang="en-US" dirty="0" smtClean="0"/>
              <a:t>/ 43,560 per square feet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=.0826 </a:t>
            </a:r>
            <a:r>
              <a:rPr lang="en-US" dirty="0" err="1" smtClean="0"/>
              <a:t>lbs</a:t>
            </a:r>
            <a:r>
              <a:rPr lang="en-US" dirty="0" smtClean="0"/>
              <a:t> per square feet</a:t>
            </a:r>
          </a:p>
          <a:p>
            <a:pPr marL="0" indent="0">
              <a:buNone/>
            </a:pPr>
            <a:r>
              <a:rPr lang="en-US" dirty="0" smtClean="0"/>
              <a:t>You have a 1,000 </a:t>
            </a:r>
            <a:r>
              <a:rPr lang="en-US" dirty="0" err="1" smtClean="0"/>
              <a:t>sq</a:t>
            </a:r>
            <a:r>
              <a:rPr lang="en-US" dirty="0" smtClean="0"/>
              <a:t> foot garden, so multiply .0826(1,000)= 82.6 </a:t>
            </a:r>
            <a:r>
              <a:rPr lang="en-US" dirty="0" err="1" smtClean="0"/>
              <a:t>lbs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i="1" dirty="0" smtClean="0"/>
              <a:t>*the same applies for </a:t>
            </a:r>
            <a:r>
              <a:rPr lang="en-US" i="1" dirty="0" err="1" smtClean="0"/>
              <a:t>lbs</a:t>
            </a:r>
            <a:r>
              <a:rPr lang="en-US" i="1" dirty="0" smtClean="0"/>
              <a:t> of nitrogen per acre</a:t>
            </a:r>
          </a:p>
        </p:txBody>
      </p:sp>
      <p:sp>
        <p:nvSpPr>
          <p:cNvPr id="4" name="Minus 3"/>
          <p:cNvSpPr/>
          <p:nvPr/>
        </p:nvSpPr>
        <p:spPr>
          <a:xfrm>
            <a:off x="1838036" y="2299854"/>
            <a:ext cx="1348509" cy="424873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Minus 5"/>
          <p:cNvSpPr/>
          <p:nvPr/>
        </p:nvSpPr>
        <p:spPr>
          <a:xfrm>
            <a:off x="2877127" y="2318326"/>
            <a:ext cx="1348509" cy="424873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63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Determining the right product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320" y="2369741"/>
            <a:ext cx="4352925" cy="3264693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2545" y="1930400"/>
            <a:ext cx="4718625" cy="3538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401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Total Amount of Nutrients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Remember if we have a 100lb bag of fertilizer with the analysis 12-12-12 then we have…</a:t>
            </a:r>
          </a:p>
          <a:p>
            <a:r>
              <a:rPr lang="en-US" dirty="0" smtClean="0"/>
              <a:t>100lbs*.12=12 </a:t>
            </a:r>
            <a:r>
              <a:rPr lang="en-US" dirty="0" err="1" smtClean="0"/>
              <a:t>lbs</a:t>
            </a:r>
            <a:r>
              <a:rPr lang="en-US" dirty="0" smtClean="0"/>
              <a:t> of N</a:t>
            </a:r>
          </a:p>
          <a:p>
            <a:r>
              <a:rPr lang="en-US" dirty="0" smtClean="0"/>
              <a:t>100lbs*.12=12 </a:t>
            </a:r>
            <a:r>
              <a:rPr lang="en-US" dirty="0" err="1" smtClean="0"/>
              <a:t>lbs</a:t>
            </a:r>
            <a:r>
              <a:rPr lang="en-US" dirty="0" smtClean="0"/>
              <a:t> of P</a:t>
            </a:r>
            <a:r>
              <a:rPr lang="en-US" baseline="-25000" dirty="0" smtClean="0"/>
              <a:t>2</a:t>
            </a:r>
            <a:r>
              <a:rPr lang="en-US" dirty="0" smtClean="0"/>
              <a:t>O</a:t>
            </a:r>
            <a:r>
              <a:rPr lang="en-US" baseline="-25000" dirty="0" smtClean="0"/>
              <a:t>5</a:t>
            </a:r>
            <a:endParaRPr lang="en-US" dirty="0" smtClean="0"/>
          </a:p>
          <a:p>
            <a:r>
              <a:rPr lang="en-US" dirty="0" smtClean="0"/>
              <a:t>100lbs*.12=12 </a:t>
            </a:r>
            <a:r>
              <a:rPr lang="en-US" dirty="0" err="1" smtClean="0"/>
              <a:t>lbs</a:t>
            </a:r>
            <a:r>
              <a:rPr lang="en-US" dirty="0" smtClean="0"/>
              <a:t> of K</a:t>
            </a:r>
            <a:r>
              <a:rPr lang="en-US" baseline="-25000" dirty="0" smtClean="0"/>
              <a:t>2</a:t>
            </a:r>
            <a:r>
              <a:rPr lang="en-US" dirty="0" smtClean="0"/>
              <a:t>O</a:t>
            </a:r>
          </a:p>
          <a:p>
            <a:endParaRPr lang="en-US" dirty="0"/>
          </a:p>
          <a:p>
            <a:r>
              <a:rPr lang="en-US" dirty="0" smtClean="0"/>
              <a:t>Analysis percent*weight of product=total </a:t>
            </a:r>
            <a:r>
              <a:rPr lang="en-US" dirty="0" err="1" smtClean="0"/>
              <a:t>lbs</a:t>
            </a:r>
            <a:r>
              <a:rPr lang="en-US" dirty="0" smtClean="0"/>
              <a:t> of nutrient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428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Soil Fertility: pH and availability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70444" y="1761765"/>
            <a:ext cx="5403111" cy="434347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983345" y="1588655"/>
            <a:ext cx="2281382" cy="4784436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0309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Soil Fertility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Macro nutrients </a:t>
            </a:r>
          </a:p>
          <a:p>
            <a:r>
              <a:rPr lang="en-US" dirty="0" smtClean="0"/>
              <a:t>Nitrogen, Phosphorus, Potassium, Magnesium, Calcium, Sulfur, Hydrogen, Oxygen, and Carbon</a:t>
            </a:r>
          </a:p>
          <a:p>
            <a:endParaRPr lang="en-US" dirty="0"/>
          </a:p>
          <a:p>
            <a:r>
              <a:rPr lang="en-US" dirty="0" smtClean="0"/>
              <a:t>Micro Nutrients</a:t>
            </a:r>
          </a:p>
          <a:p>
            <a:r>
              <a:rPr lang="en-US" dirty="0" smtClean="0"/>
              <a:t>Iron, Manganese, Boron, Molybdenum, Copper, Zinc, Chlorine, Nickel, Cobalt, Sodium, and Silicon </a:t>
            </a:r>
          </a:p>
          <a:p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4032265" y="2351596"/>
            <a:ext cx="5038725" cy="236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703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 Deficiency Symptoms 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909" y="1819563"/>
            <a:ext cx="3521364" cy="264102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8096" y="1819563"/>
            <a:ext cx="4762500" cy="30670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98764" y="4599709"/>
            <a:ext cx="27247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Phosphorus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664363" y="4886613"/>
            <a:ext cx="35467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Potassium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378728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Check soil test to be sure…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2118" y="1872834"/>
            <a:ext cx="3926164" cy="287146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949" y="1872834"/>
            <a:ext cx="2621177" cy="394161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06400" y="4904509"/>
            <a:ext cx="31680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Iron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893555" y="5814453"/>
            <a:ext cx="22259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Manganese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731222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Cover Crops and Soil Health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953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Cover Crops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Typically annual crop </a:t>
            </a:r>
          </a:p>
          <a:p>
            <a:r>
              <a:rPr lang="en-US" dirty="0" smtClean="0"/>
              <a:t>Planted fall, spring, or mid-summer</a:t>
            </a:r>
          </a:p>
          <a:p>
            <a:r>
              <a:rPr lang="en-US" dirty="0" smtClean="0"/>
              <a:t>Acts as living mulch/green manure </a:t>
            </a:r>
          </a:p>
          <a:p>
            <a:r>
              <a:rPr lang="en-US" dirty="0" smtClean="0"/>
              <a:t>Legumes, grasses, and root crops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0073" y="3744623"/>
            <a:ext cx="3713018" cy="2784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702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Build Organic Matter and Soil Structure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72616" y="1825625"/>
            <a:ext cx="5798768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298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Aggregate Stability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Liu, 2005 (increased aggregate stability with grass cover crops)</a:t>
            </a:r>
          </a:p>
          <a:p>
            <a:r>
              <a:rPr lang="en-US" dirty="0" smtClean="0"/>
              <a:t>Dependent on texture of soil (higher silt contents will break faster)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7092" y="3918945"/>
            <a:ext cx="3694544" cy="2738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051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Nitrogen and Soil Health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4628" y="314036"/>
            <a:ext cx="8074743" cy="6183745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0" y="1219199"/>
            <a:ext cx="3999345" cy="3491345"/>
          </a:xfrm>
          <a:prstGeom prst="ellips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369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When and Where?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Open soil areas that have little to no cover</a:t>
            </a:r>
          </a:p>
          <a:p>
            <a:r>
              <a:rPr lang="en-US" dirty="0" smtClean="0"/>
              <a:t>Areas prone to flooding</a:t>
            </a:r>
          </a:p>
          <a:p>
            <a:r>
              <a:rPr lang="en-US" dirty="0" smtClean="0"/>
              <a:t>Areas prone to wind or water erosion </a:t>
            </a:r>
          </a:p>
          <a:p>
            <a:r>
              <a:rPr lang="en-US" dirty="0" smtClean="0"/>
              <a:t>Late summer and early fall are best time to plant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6300" y="3723309"/>
            <a:ext cx="4513118" cy="301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596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types should I use?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Annual ryegrass</a:t>
            </a:r>
          </a:p>
          <a:p>
            <a:r>
              <a:rPr lang="en-US" b="1" dirty="0" smtClean="0"/>
              <a:t>Buckwheat (Recommend)</a:t>
            </a:r>
          </a:p>
          <a:p>
            <a:r>
              <a:rPr lang="en-US" b="1" dirty="0" smtClean="0"/>
              <a:t>Oats (Recommend)</a:t>
            </a:r>
          </a:p>
          <a:p>
            <a:r>
              <a:rPr lang="en-US" dirty="0" smtClean="0"/>
              <a:t>Clover mixes</a:t>
            </a:r>
          </a:p>
          <a:p>
            <a:r>
              <a:rPr lang="en-US" b="1" dirty="0" smtClean="0"/>
              <a:t>Peas (other legumes) (Recommend)</a:t>
            </a:r>
          </a:p>
          <a:p>
            <a:r>
              <a:rPr lang="en-US" dirty="0" smtClean="0"/>
              <a:t>Hairy vetch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209" y="4747491"/>
            <a:ext cx="2785751" cy="185809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4401" y="4747491"/>
            <a:ext cx="2478399" cy="18588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5020" y="4765097"/>
            <a:ext cx="1875271" cy="1875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434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Benefits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Erosion control</a:t>
            </a:r>
          </a:p>
          <a:p>
            <a:r>
              <a:rPr lang="en-US" dirty="0"/>
              <a:t>Weed suppression</a:t>
            </a:r>
          </a:p>
          <a:p>
            <a:r>
              <a:rPr lang="en-US" dirty="0"/>
              <a:t>Improved organic matter</a:t>
            </a:r>
          </a:p>
          <a:p>
            <a:r>
              <a:rPr lang="en-US" dirty="0"/>
              <a:t>Improved fertilization</a:t>
            </a:r>
          </a:p>
          <a:p>
            <a:r>
              <a:rPr lang="en-US" dirty="0"/>
              <a:t>Soil structure </a:t>
            </a:r>
          </a:p>
          <a:p>
            <a:r>
              <a:rPr lang="en-US" dirty="0"/>
              <a:t>Water holding capacity </a:t>
            </a:r>
          </a:p>
          <a:p>
            <a:r>
              <a:rPr lang="en-US" dirty="0"/>
              <a:t>Higher CEC 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891" y="2157412"/>
            <a:ext cx="3810000" cy="2543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272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What’s next and more resources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Start small and work up from there </a:t>
            </a:r>
          </a:p>
          <a:p>
            <a:r>
              <a:rPr lang="en-US" dirty="0" smtClean="0"/>
              <a:t>Research each cover for winter kill and </a:t>
            </a:r>
            <a:r>
              <a:rPr lang="en-US" dirty="0" err="1" smtClean="0"/>
              <a:t>alleopathy</a:t>
            </a:r>
            <a:endParaRPr lang="en-US" dirty="0" smtClean="0"/>
          </a:p>
          <a:p>
            <a:r>
              <a:rPr lang="en-US" dirty="0" smtClean="0"/>
              <a:t>Experiment on your acreage or garden to see the best fit</a:t>
            </a:r>
          </a:p>
          <a:p>
            <a:r>
              <a:rPr lang="en-US" dirty="0" smtClean="0"/>
              <a:t>Chose an easy species to work with</a:t>
            </a:r>
          </a:p>
          <a:p>
            <a:r>
              <a:rPr lang="en-US" dirty="0" smtClean="0"/>
              <a:t>Spring growing cover crops can tie up Nitrogen </a:t>
            </a:r>
            <a:endParaRPr lang="en-US" dirty="0"/>
          </a:p>
          <a:p>
            <a:r>
              <a:rPr lang="en-US" dirty="0" smtClean="0"/>
              <a:t>University of Minnesota (Garden and Cover Crop)</a:t>
            </a:r>
          </a:p>
          <a:p>
            <a:r>
              <a:rPr lang="en-US" dirty="0" smtClean="0"/>
              <a:t>Penn State University (Cover Crops for Gardens)</a:t>
            </a:r>
          </a:p>
        </p:txBody>
      </p:sp>
    </p:spTree>
    <p:extLst>
      <p:ext uri="{BB962C8B-B14F-4D97-AF65-F5344CB8AC3E}">
        <p14:creationId xmlns:p14="http://schemas.microsoft.com/office/powerpoint/2010/main" val="1308249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Crop Science Investigation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8650" y="1833692"/>
            <a:ext cx="2991139" cy="440453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83779" y="3897745"/>
            <a:ext cx="2880880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Crop Science Investigation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3953164" y="1833692"/>
            <a:ext cx="47752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There are clues set up throughout the office, there are four stations that you have to determine the soil and plant fertility problem. Good luck and find the culprit</a:t>
            </a:r>
            <a:r>
              <a:rPr lang="en-US" dirty="0" smtClean="0"/>
              <a:t>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0233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Crop Science Investigation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8650" y="1833692"/>
            <a:ext cx="2991139" cy="440453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83779" y="3897745"/>
            <a:ext cx="2880880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 panose="02040604050505020304"/>
                <a:ea typeface="+mn-ea"/>
                <a:cs typeface="+mn-cs"/>
              </a:rPr>
              <a:t>Crop Science Investigation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Schoolbook" panose="02040604050505020304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53164" y="1833692"/>
            <a:ext cx="47752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) Only 1 bag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P,  K, and Mg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3)</a:t>
            </a: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12 sub samples per area if possible</a:t>
            </a:r>
            <a:endParaRPr kumimoji="0" lang="en-US" sz="2000" b="0" i="0" u="none" strike="noStrike" kern="1200" cap="none" spc="0" normalizeH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000" baseline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) The hill, ridge, and garden if possible; various options 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9275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CEC?</a:t>
            </a:r>
          </a:p>
          <a:p>
            <a:r>
              <a:rPr lang="en-US" dirty="0" smtClean="0"/>
              <a:t>A) </a:t>
            </a:r>
            <a:r>
              <a:rPr lang="en-US" dirty="0"/>
              <a:t>Cation exchange </a:t>
            </a:r>
            <a:r>
              <a:rPr lang="en-US" dirty="0" smtClean="0"/>
              <a:t>capacity</a:t>
            </a:r>
            <a:endParaRPr lang="en-US" dirty="0" smtClean="0"/>
          </a:p>
          <a:p>
            <a:r>
              <a:rPr lang="en-US" dirty="0" smtClean="0"/>
              <a:t>B) Corrected evapotranspiration calculation</a:t>
            </a:r>
          </a:p>
          <a:p>
            <a:r>
              <a:rPr lang="en-US" dirty="0" smtClean="0"/>
              <a:t>C) </a:t>
            </a:r>
            <a:r>
              <a:rPr lang="en-US" dirty="0"/>
              <a:t>Calculated electrical charge</a:t>
            </a:r>
          </a:p>
          <a:p>
            <a:r>
              <a:rPr lang="en-US" dirty="0" smtClean="0"/>
              <a:t>D) Clowns executing cartwheels!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6581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many sub-samples of soil should I take for my garden?</a:t>
            </a:r>
          </a:p>
          <a:p>
            <a:r>
              <a:rPr lang="en-US" dirty="0" smtClean="0"/>
              <a:t>A) 4 sub-samples</a:t>
            </a:r>
          </a:p>
          <a:p>
            <a:r>
              <a:rPr lang="en-US" dirty="0" smtClean="0"/>
              <a:t>B) 20 sub-samples</a:t>
            </a:r>
          </a:p>
          <a:p>
            <a:r>
              <a:rPr lang="en-US" dirty="0" smtClean="0"/>
              <a:t>C) </a:t>
            </a:r>
            <a:r>
              <a:rPr lang="en-US" dirty="0" smtClean="0"/>
              <a:t>12 sub-samples</a:t>
            </a:r>
            <a:r>
              <a:rPr lang="en-US" dirty="0" smtClean="0"/>
              <a:t> </a:t>
            </a:r>
            <a:endParaRPr lang="en-US" dirty="0" smtClean="0"/>
          </a:p>
          <a:p>
            <a:r>
              <a:rPr lang="en-US" dirty="0" smtClean="0"/>
              <a:t>D) </a:t>
            </a:r>
            <a:r>
              <a:rPr lang="en-US" dirty="0" smtClean="0"/>
              <a:t>15 </a:t>
            </a:r>
            <a:r>
              <a:rPr lang="en-US" dirty="0" smtClean="0"/>
              <a:t>sub-samples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2301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Soil ribboning tells me what about the soil?</a:t>
            </a:r>
          </a:p>
          <a:p>
            <a:r>
              <a:rPr lang="en-US" dirty="0" smtClean="0"/>
              <a:t>A) The soil order</a:t>
            </a:r>
          </a:p>
          <a:p>
            <a:r>
              <a:rPr lang="en-US" dirty="0" smtClean="0"/>
              <a:t>B) </a:t>
            </a:r>
            <a:r>
              <a:rPr lang="en-US" dirty="0"/>
              <a:t>The soil texture</a:t>
            </a:r>
          </a:p>
          <a:p>
            <a:r>
              <a:rPr lang="en-US" dirty="0" smtClean="0"/>
              <a:t>C) </a:t>
            </a:r>
            <a:r>
              <a:rPr lang="en-US" dirty="0"/>
              <a:t>The CEC</a:t>
            </a:r>
          </a:p>
          <a:p>
            <a:r>
              <a:rPr lang="en-US" dirty="0" smtClean="0"/>
              <a:t>D) The parent material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2931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Rate the soils for water holding capacity from best to worst.</a:t>
            </a:r>
          </a:p>
          <a:p>
            <a:r>
              <a:rPr lang="en-US" dirty="0" smtClean="0"/>
              <a:t>A) sandy, clay, and silty</a:t>
            </a:r>
          </a:p>
          <a:p>
            <a:r>
              <a:rPr lang="en-US" dirty="0" smtClean="0"/>
              <a:t>B) silty, clay, and sandy</a:t>
            </a:r>
          </a:p>
          <a:p>
            <a:r>
              <a:rPr lang="en-US" dirty="0" smtClean="0"/>
              <a:t>C) clay, silty, and sandy</a:t>
            </a:r>
          </a:p>
          <a:p>
            <a:r>
              <a:rPr lang="en-US" dirty="0" smtClean="0"/>
              <a:t>D) silty, sandy, and clay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0493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one way I can stop erosion at my home?</a:t>
            </a:r>
          </a:p>
          <a:p>
            <a:r>
              <a:rPr lang="en-US" dirty="0" smtClean="0"/>
              <a:t>A) apply mulch to loose areas </a:t>
            </a:r>
          </a:p>
          <a:p>
            <a:r>
              <a:rPr lang="en-US" dirty="0" smtClean="0"/>
              <a:t>B) nothing erosion will happen regardless</a:t>
            </a:r>
          </a:p>
          <a:p>
            <a:r>
              <a:rPr lang="en-US" dirty="0" smtClean="0"/>
              <a:t>C) plant grass, a perennial, or cover crop</a:t>
            </a:r>
          </a:p>
          <a:p>
            <a:r>
              <a:rPr lang="en-US" dirty="0" smtClean="0"/>
              <a:t>D) plant an annual on severe slopes</a:t>
            </a:r>
          </a:p>
          <a:p>
            <a:r>
              <a:rPr lang="en-US" dirty="0" smtClean="0"/>
              <a:t>E) All but 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0959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7032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Schoolbook">
      <a:majorFont>
        <a:latin typeface="Century Schoolbook" panose="02040604050505020304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XT Template 2" id="{4F6477FF-19D8-D042-948E-0C18FC867E94}" vid="{8608FE18-F658-094B-A24C-56A2AE6F4D8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EXT 2</Template>
  <TotalTime>724</TotalTime>
  <Words>1805</Words>
  <Application>Microsoft Office PowerPoint</Application>
  <PresentationFormat>On-screen Show (4:3)</PresentationFormat>
  <Paragraphs>330</Paragraphs>
  <Slides>73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73</vt:i4>
      </vt:variant>
    </vt:vector>
  </HeadingPairs>
  <TitlesOfParts>
    <vt:vector size="78" baseType="lpstr">
      <vt:lpstr>Arial</vt:lpstr>
      <vt:lpstr>Calibri</vt:lpstr>
      <vt:lpstr>Calibri Light</vt:lpstr>
      <vt:lpstr>Century Schoolbook</vt:lpstr>
      <vt:lpstr>Office Theme</vt:lpstr>
      <vt:lpstr>Soils: What Lies Beneath?</vt:lpstr>
      <vt:lpstr>Your Local Extension Agronomist</vt:lpstr>
      <vt:lpstr>More Resources and Information</vt:lpstr>
      <vt:lpstr>Question 1</vt:lpstr>
      <vt:lpstr>Question 2</vt:lpstr>
      <vt:lpstr>Question 3</vt:lpstr>
      <vt:lpstr>Question 4</vt:lpstr>
      <vt:lpstr>Question 5</vt:lpstr>
      <vt:lpstr>What will I learn?</vt:lpstr>
      <vt:lpstr>Soils 101: Horizons</vt:lpstr>
      <vt:lpstr>Soils 101: Formation</vt:lpstr>
      <vt:lpstr>Soils 101: Components</vt:lpstr>
      <vt:lpstr>Components and Ribboning</vt:lpstr>
      <vt:lpstr>Components and Ribboning: Let’s Try It!!</vt:lpstr>
      <vt:lpstr>Ribboning isn’t my thing!</vt:lpstr>
      <vt:lpstr>Soils 101: Charge</vt:lpstr>
      <vt:lpstr>Soils 101: Cation Exchange Capacity</vt:lpstr>
      <vt:lpstr>Soils 101: CEC and pH</vt:lpstr>
      <vt:lpstr>Soils 101: Low CEC vs. High CEC</vt:lpstr>
      <vt:lpstr>Soils 101: CEC and Color</vt:lpstr>
      <vt:lpstr>Soils 101: Change</vt:lpstr>
      <vt:lpstr>PowerPoint Presentation</vt:lpstr>
      <vt:lpstr>Soils 101: Identify the Change </vt:lpstr>
      <vt:lpstr>Remember…</vt:lpstr>
      <vt:lpstr>Soil and Water</vt:lpstr>
      <vt:lpstr>Soil and Water: How Water Moves</vt:lpstr>
      <vt:lpstr>Soil and Water: Irrigation and Texture</vt:lpstr>
      <vt:lpstr>Soil and Water: How Water Moves</vt:lpstr>
      <vt:lpstr>Soil and Water: Erosion</vt:lpstr>
      <vt:lpstr>Soil and Water: Residue in Action</vt:lpstr>
      <vt:lpstr>Soil and Water: Pros and Cons</vt:lpstr>
      <vt:lpstr>Soil and Water: Texture and Water</vt:lpstr>
      <vt:lpstr>Soil and Water: Drainage </vt:lpstr>
      <vt:lpstr>Soil and Water: CEC and Soils</vt:lpstr>
      <vt:lpstr>Soil Science Investigation</vt:lpstr>
      <vt:lpstr>Soil Science Investigation</vt:lpstr>
      <vt:lpstr>Soil and Water</vt:lpstr>
      <vt:lpstr>Nebraska soils at a glance</vt:lpstr>
      <vt:lpstr>Break Time</vt:lpstr>
      <vt:lpstr>Explore your soils!</vt:lpstr>
      <vt:lpstr>Explore your soils!</vt:lpstr>
      <vt:lpstr>Soil Sampling Boot camp</vt:lpstr>
      <vt:lpstr>Sampling Schemes</vt:lpstr>
      <vt:lpstr>Taking the sample</vt:lpstr>
      <vt:lpstr>Soil Sampling: Vegetable, Small Fruit, and Home Gardens</vt:lpstr>
      <vt:lpstr>Soil Sampling: Turf</vt:lpstr>
      <vt:lpstr>Soil Sampling: Orchard</vt:lpstr>
      <vt:lpstr>Soil Analysis Report</vt:lpstr>
      <vt:lpstr>Other Nutrients </vt:lpstr>
      <vt:lpstr>Conversion: That Recommendation Looks to High</vt:lpstr>
      <vt:lpstr>Determining the right product</vt:lpstr>
      <vt:lpstr>Total Amount of Nutrients </vt:lpstr>
      <vt:lpstr>Soil Fertility: pH and availability</vt:lpstr>
      <vt:lpstr>Soil Fertility</vt:lpstr>
      <vt:lpstr>Common Deficiency Symptoms </vt:lpstr>
      <vt:lpstr>Check soil test to be sure…</vt:lpstr>
      <vt:lpstr>Cover Crops and Soil Health </vt:lpstr>
      <vt:lpstr>Cover Crops </vt:lpstr>
      <vt:lpstr>Build Organic Matter and Soil Structure</vt:lpstr>
      <vt:lpstr>Aggregate Stability </vt:lpstr>
      <vt:lpstr>Nitrogen and Soil Health</vt:lpstr>
      <vt:lpstr>When and Where?</vt:lpstr>
      <vt:lpstr>What types should I use?</vt:lpstr>
      <vt:lpstr>Benefits </vt:lpstr>
      <vt:lpstr>What’s next and more resources</vt:lpstr>
      <vt:lpstr>Crop Science Investigation</vt:lpstr>
      <vt:lpstr>Crop Science Investigation</vt:lpstr>
      <vt:lpstr>Question 1</vt:lpstr>
      <vt:lpstr>Question 2</vt:lpstr>
      <vt:lpstr>Question 3</vt:lpstr>
      <vt:lpstr>Question 4</vt:lpstr>
      <vt:lpstr>Question 5</vt:lpstr>
      <vt:lpstr>PowerPoint Presentation</vt:lpstr>
    </vt:vector>
  </TitlesOfParts>
  <Company>University of Nebraska - Lincoln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Soils: What Lies Beneath?</dc:title>
  <dc:creator>Megan Taylor</dc:creator>
  <cp:lastModifiedBy>Megan Taylor</cp:lastModifiedBy>
  <cp:revision>59</cp:revision>
  <cp:lastPrinted>2016-06-28T13:35:12Z</cp:lastPrinted>
  <dcterms:created xsi:type="dcterms:W3CDTF">2019-03-04T15:26:39Z</dcterms:created>
  <dcterms:modified xsi:type="dcterms:W3CDTF">2019-03-05T21:11:28Z</dcterms:modified>
</cp:coreProperties>
</file>